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63" r:id="rId10"/>
    <p:sldId id="264" r:id="rId11"/>
    <p:sldId id="265" r:id="rId12"/>
    <p:sldId id="286" r:id="rId13"/>
    <p:sldId id="266" r:id="rId14"/>
  </p:sldIdLst>
  <p:sldSz cx="18288000" cy="10287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Hatton Bold" panose="020B0604020202020204" charset="0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ato Hairline Bold" panose="020B0604020202020204" charset="0"/>
      <p:regular r:id="rId26"/>
    </p:embeddedFont>
    <p:embeddedFont>
      <p:font typeface="Segoe UI Emoji" panose="020B0502040204020203" pitchFamily="34" charset="0"/>
      <p:regular r:id="rId27"/>
    </p:embeddedFont>
    <p:embeddedFont>
      <p:font typeface="Sitka Small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2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89E7-55A5-4388-9648-8EA63AEB2B85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8FF78-F51B-45DC-AF18-2FF3ACB344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65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Гравитационные потери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8FF78-F51B-45DC-AF18-2FF3ACB344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1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505158" y="-4000500"/>
            <a:ext cx="9277684" cy="18288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400000">
            <a:off x="4737150" y="6629290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ru-RU"/>
          </a:p>
        </p:txBody>
      </p:sp>
      <p:sp>
        <p:nvSpPr>
          <p:cNvPr id="5" name="TextBox 5"/>
          <p:cNvSpPr txBox="1"/>
          <p:nvPr/>
        </p:nvSpPr>
        <p:spPr>
          <a:xfrm>
            <a:off x="762000" y="3777456"/>
            <a:ext cx="7696200" cy="344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53"/>
              </a:lnSpc>
            </a:pPr>
            <a:r>
              <a:rPr lang="ru-RU" sz="9752" spc="146" dirty="0">
                <a:solidFill>
                  <a:srgbClr val="000000"/>
                </a:solidFill>
                <a:latin typeface="Hatton Bold"/>
              </a:rPr>
              <a:t>Миссия Луна-3</a:t>
            </a:r>
            <a:endParaRPr lang="en-US" sz="9752" spc="146" dirty="0">
              <a:solidFill>
                <a:srgbClr val="000000"/>
              </a:solidFill>
              <a:latin typeface="Hatto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9600" y="1843292"/>
            <a:ext cx="6705600" cy="1280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94"/>
              </a:lnSpc>
            </a:pPr>
            <a:r>
              <a:rPr lang="ru-RU" sz="2800" b="1" dirty="0">
                <a:latin typeface="Century Gothic" panose="020B0502020202020204" pitchFamily="34" charset="0"/>
              </a:rPr>
              <a:t>Введение в авиационную и ракетно-космическую технику</a:t>
            </a:r>
            <a:endParaRPr lang="en-US" sz="2800" spc="75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2300" y="7866012"/>
            <a:ext cx="2187277" cy="25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ru-RU" sz="1700" spc="85" dirty="0">
                <a:solidFill>
                  <a:srgbClr val="343434"/>
                </a:solidFill>
                <a:latin typeface="Lato"/>
              </a:rPr>
              <a:t>Декабрь 2025</a:t>
            </a:r>
            <a:endParaRPr lang="en-US" sz="1700" u="none" spc="85" dirty="0">
              <a:solidFill>
                <a:srgbClr val="343434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843927"/>
            <a:ext cx="2933700" cy="258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10"/>
              </a:lnSpc>
            </a:pPr>
            <a:endParaRPr lang="en-US" sz="1700" spc="85" dirty="0">
              <a:solidFill>
                <a:srgbClr val="343434"/>
              </a:solidFill>
              <a:latin typeface="La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E4BAA-27DE-9FC9-37C6-4826ED02F1F3}"/>
              </a:ext>
            </a:extLst>
          </p:cNvPr>
          <p:cNvSpPr txBox="1"/>
          <p:nvPr/>
        </p:nvSpPr>
        <p:spPr>
          <a:xfrm>
            <a:off x="8458200" y="1171561"/>
            <a:ext cx="1084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Проект команды </a:t>
            </a:r>
            <a:r>
              <a:rPr lang="en-US" sz="3600" dirty="0">
                <a:latin typeface="Century Gothic" panose="020B0502020202020204" pitchFamily="34" charset="0"/>
              </a:rPr>
              <a:t>“</a:t>
            </a:r>
            <a:r>
              <a:rPr lang="ru-RU" sz="3600" dirty="0">
                <a:latin typeface="Century Gothic" panose="020B0502020202020204" pitchFamily="34" charset="0"/>
              </a:rPr>
              <a:t>Дальше меньше</a:t>
            </a:r>
            <a:r>
              <a:rPr lang="en-US" sz="3600" dirty="0">
                <a:latin typeface="Century Gothic" panose="020B0502020202020204" pitchFamily="34" charset="0"/>
              </a:rPr>
              <a:t>”</a:t>
            </a:r>
            <a:endParaRPr lang="ru-RU" sz="3600" dirty="0">
              <a:latin typeface="Century Gothic" panose="020B0502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8D42DB-152F-6FBE-F7E3-978C099F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913" y="8324278"/>
            <a:ext cx="1405839" cy="13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рограмма кербала пространства значок">
            <a:extLst>
              <a:ext uri="{FF2B5EF4-FFF2-40B4-BE49-F238E27FC236}">
                <a16:creationId xmlns:a16="http://schemas.microsoft.com/office/drawing/2014/main" id="{7D72B2CE-D8BF-8E70-1B6C-9F2236EA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813" y="2456878"/>
            <a:ext cx="58674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0280" r="36277"/>
          <a:stretch>
            <a:fillRect/>
          </a:stretch>
        </p:blipFill>
        <p:spPr>
          <a:xfrm rot="-10800000">
            <a:off x="0" y="0"/>
            <a:ext cx="10800906" cy="1028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5868231"/>
            <a:ext cx="5562600" cy="2695781"/>
            <a:chOff x="0" y="-180975"/>
            <a:chExt cx="7416800" cy="3594375"/>
          </a:xfrm>
        </p:grpSpPr>
        <p:sp>
          <p:nvSpPr>
            <p:cNvPr id="9" name="TextBox 9"/>
            <p:cNvSpPr txBox="1"/>
            <p:nvPr/>
          </p:nvSpPr>
          <p:spPr>
            <a:xfrm>
              <a:off x="0" y="2981487"/>
              <a:ext cx="7416800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7416800" cy="138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endParaRPr lang="en-US" sz="6000" u="none" spc="89" dirty="0">
                <a:solidFill>
                  <a:srgbClr val="000000"/>
                </a:solidFill>
                <a:latin typeface="Hatton Bol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D4A4B8-FD65-AA50-CBCA-00959FF58EFF}"/>
              </a:ext>
            </a:extLst>
          </p:cNvPr>
          <p:cNvSpPr txBox="1"/>
          <p:nvPr/>
        </p:nvSpPr>
        <p:spPr>
          <a:xfrm>
            <a:off x="152400" y="190500"/>
            <a:ext cx="9144000" cy="81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3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рограммная реализация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9F18DE-50B4-9126-5C4F-096E5596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15800" y="1008481"/>
            <a:ext cx="4848810" cy="48488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4F27CC-4C9F-E446-E155-95B7147C993A}"/>
              </a:ext>
            </a:extLst>
          </p:cNvPr>
          <p:cNvSpPr txBox="1"/>
          <p:nvPr/>
        </p:nvSpPr>
        <p:spPr>
          <a:xfrm>
            <a:off x="457200" y="1722988"/>
            <a:ext cx="9144000" cy="2976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Программная реализация нашей математической модели была проведена с помощью ЯП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Мы использовали библиотеки: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Scipy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kRPC</a:t>
            </a:r>
            <a:endParaRPr lang="ru-RU" sz="20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библиотеки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kRPC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мы собирали данные о полете, по которым строили график.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Scipy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сложных вычислений.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ru-RU" sz="2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построения графиков.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D30A17-7777-0BD6-BDB4-4833FC64D6A9}"/>
              </a:ext>
            </a:extLst>
          </p:cNvPr>
          <p:cNvSpPr txBox="1"/>
          <p:nvPr/>
        </p:nvSpPr>
        <p:spPr>
          <a:xfrm>
            <a:off x="10591800" y="5857291"/>
            <a:ext cx="9194800" cy="50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z="2000" i="1" dirty="0">
                <a:effectLst/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 на репозиторий </a:t>
            </a:r>
            <a:r>
              <a:rPr lang="en-US" sz="2000" i="1" dirty="0">
                <a:effectLst/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n-US" sz="2000" i="1" dirty="0"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000" i="1" dirty="0">
                <a:effectLst/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ub</a:t>
            </a:r>
            <a:r>
              <a:rPr lang="ru-RU" sz="2000" i="1" dirty="0">
                <a:effectLst/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просмотра кода</a:t>
            </a:r>
            <a:endParaRPr lang="ru-RU" sz="2000" dirty="0">
              <a:effectLst/>
              <a:latin typeface="Sitka Small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08225B5-2979-5A51-54F2-5D1C63CCD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219700"/>
            <a:ext cx="9677400" cy="4400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14595" r="29312" b="-70845"/>
          <a:stretch>
            <a:fillRect/>
          </a:stretch>
        </p:blipFill>
        <p:spPr>
          <a:xfrm>
            <a:off x="-420972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334212" y="4371041"/>
            <a:ext cx="4532816" cy="1102411"/>
            <a:chOff x="0" y="-57150"/>
            <a:chExt cx="6043754" cy="1469882"/>
          </a:xfrm>
        </p:grpSpPr>
        <p:sp>
          <p:nvSpPr>
            <p:cNvPr id="5" name="TextBox 5"/>
            <p:cNvSpPr txBox="1"/>
            <p:nvPr/>
          </p:nvSpPr>
          <p:spPr>
            <a:xfrm>
              <a:off x="0" y="980819"/>
              <a:ext cx="604375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 dirty="0">
                  <a:solidFill>
                    <a:srgbClr val="000000"/>
                  </a:solidFill>
                  <a:latin typeface="Lato"/>
                </a:rPr>
                <a:t>\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04375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08773" y="4371041"/>
            <a:ext cx="4532816" cy="1102411"/>
            <a:chOff x="0" y="-57150"/>
            <a:chExt cx="6043754" cy="1469882"/>
          </a:xfrm>
        </p:grpSpPr>
        <p:sp>
          <p:nvSpPr>
            <p:cNvPr id="8" name="TextBox 8"/>
            <p:cNvSpPr txBox="1"/>
            <p:nvPr/>
          </p:nvSpPr>
          <p:spPr>
            <a:xfrm>
              <a:off x="0" y="980819"/>
              <a:ext cx="604375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604375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34212" y="7428567"/>
            <a:ext cx="4532816" cy="1102411"/>
            <a:chOff x="0" y="-57150"/>
            <a:chExt cx="6043754" cy="146988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80819"/>
              <a:ext cx="604375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604375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08773" y="7428567"/>
            <a:ext cx="4532816" cy="1102411"/>
            <a:chOff x="0" y="-57150"/>
            <a:chExt cx="6043754" cy="146988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80819"/>
              <a:ext cx="604375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04375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FE2326-009D-1163-62F8-9D162CA3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75792" y="1343747"/>
            <a:ext cx="12536416" cy="79354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D2E93E-1615-4B72-D616-14FBB9066216}"/>
              </a:ext>
            </a:extLst>
          </p:cNvPr>
          <p:cNvSpPr txBox="1"/>
          <p:nvPr/>
        </p:nvSpPr>
        <p:spPr>
          <a:xfrm>
            <a:off x="1143000" y="493325"/>
            <a:ext cx="940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Заключение</a:t>
            </a:r>
            <a:endParaRPr lang="ru-RU" sz="3600" dirty="0"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308CD-8713-27FD-AB4F-CCC4AACCB294}"/>
              </a:ext>
            </a:extLst>
          </p:cNvPr>
          <p:cNvSpPr txBox="1"/>
          <p:nvPr/>
        </p:nvSpPr>
        <p:spPr>
          <a:xfrm>
            <a:off x="3886200" y="9055674"/>
            <a:ext cx="12337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>
                <a:effectLst/>
                <a:latin typeface="Sitka Small" pitchFamily="2" charset="0"/>
                <a:ea typeface="Calibri" panose="020F0502020204030204" pitchFamily="34" charset="0"/>
              </a:rPr>
              <a:t>Сравнение скорости: модель </a:t>
            </a:r>
            <a:r>
              <a:rPr lang="en-US" sz="2400" i="1" dirty="0">
                <a:effectLst/>
                <a:latin typeface="Sitka Small" pitchFamily="2" charset="0"/>
                <a:ea typeface="Calibri" panose="020F0502020204030204" pitchFamily="34" charset="0"/>
              </a:rPr>
              <a:t>vs KSP</a:t>
            </a:r>
            <a:r>
              <a:rPr lang="ru-RU" sz="2400" i="1" dirty="0">
                <a:effectLst/>
                <a:latin typeface="Sitka Small" pitchFamily="2" charset="0"/>
                <a:ea typeface="Calibri" panose="020F0502020204030204" pitchFamily="34" charset="0"/>
              </a:rPr>
              <a:t> для подъема на высоту 100000м</a:t>
            </a:r>
            <a:endParaRPr lang="ru-RU" sz="2400" dirty="0">
              <a:latin typeface="Sitka Small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93580-64D6-17E8-B760-EE570B442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39B313-54CE-1F9E-4F40-ED1FDC82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2" t="87904" r="29312" b="-441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CFB5A77-D5F5-1059-94CD-AAD0E7666C57}"/>
              </a:ext>
            </a:extLst>
          </p:cNvPr>
          <p:cNvGrpSpPr/>
          <p:nvPr/>
        </p:nvGrpSpPr>
        <p:grpSpPr>
          <a:xfrm>
            <a:off x="5029200" y="-876300"/>
            <a:ext cx="9677541" cy="10727861"/>
            <a:chOff x="-1" y="-1023068"/>
            <a:chExt cx="12903387" cy="13201295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54441D-E39F-F7AE-FE5C-022D05B96861}"/>
                </a:ext>
              </a:extLst>
            </p:cNvPr>
            <p:cNvSpPr txBox="1"/>
            <p:nvPr/>
          </p:nvSpPr>
          <p:spPr>
            <a:xfrm>
              <a:off x="0" y="-1023068"/>
              <a:ext cx="10999310" cy="1281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endParaRPr lang="en-US" sz="5400" b="1" u="none" spc="89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EA8C862-0692-652B-F88F-97270C707872}"/>
                </a:ext>
              </a:extLst>
            </p:cNvPr>
            <p:cNvSpPr txBox="1"/>
            <p:nvPr/>
          </p:nvSpPr>
          <p:spPr>
            <a:xfrm>
              <a:off x="6451692" y="3801968"/>
              <a:ext cx="6451694" cy="5811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4060"/>
                </a:lnSpc>
                <a:spcBef>
                  <a:spcPct val="0"/>
                </a:spcBef>
              </a:pPr>
              <a:r>
                <a:rPr lang="ru-RU" sz="2400" dirty="0"/>
                <a:t>Нехватка опыта работы в команде</a:t>
              </a:r>
              <a:endParaRPr lang="en-US" sz="24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F1AD7BB-0809-258B-639B-D58072D2EC6A}"/>
                </a:ext>
              </a:extLst>
            </p:cNvPr>
            <p:cNvSpPr txBox="1"/>
            <p:nvPr/>
          </p:nvSpPr>
          <p:spPr>
            <a:xfrm>
              <a:off x="6451693" y="4710801"/>
              <a:ext cx="4945329" cy="2178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800"/>
                </a:lnSpc>
                <a:spcBef>
                  <a:spcPct val="0"/>
                </a:spcBef>
              </a:pPr>
              <a:r>
                <a:rPr lang="ru-RU" sz="2000" dirty="0">
                  <a:latin typeface="Sitka Small" pitchFamily="2" charset="0"/>
                </a:rPr>
                <a:t>Не всегда получалось распределить работу равномерно, поэтому исполнители одной задачи иногда менялись</a:t>
              </a:r>
              <a:endParaRPr lang="en-US" sz="2000" u="none" dirty="0">
                <a:solidFill>
                  <a:srgbClr val="272727"/>
                </a:solidFill>
                <a:latin typeface="Sitka Small" pitchFamily="2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9603483-05D6-FFC6-1956-A44E9A84E3AC}"/>
                </a:ext>
              </a:extLst>
            </p:cNvPr>
            <p:cNvSpPr txBox="1"/>
            <p:nvPr/>
          </p:nvSpPr>
          <p:spPr>
            <a:xfrm>
              <a:off x="6451693" y="2841720"/>
              <a:ext cx="1796423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r>
                <a:rPr lang="en-US" sz="2900" u="none" spc="58">
                  <a:solidFill>
                    <a:srgbClr val="000000"/>
                  </a:solidFill>
                  <a:latin typeface="Lato Hairline Bold"/>
                </a:rPr>
                <a:t>02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CB3B7C8-7758-1E18-3147-42B3530F5B04}"/>
                </a:ext>
              </a:extLst>
            </p:cNvPr>
            <p:cNvSpPr txBox="1"/>
            <p:nvPr/>
          </p:nvSpPr>
          <p:spPr>
            <a:xfrm>
              <a:off x="0" y="3801968"/>
              <a:ext cx="5142184" cy="598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060"/>
                </a:lnSpc>
                <a:spcBef>
                  <a:spcPct val="0"/>
                </a:spcBef>
              </a:pPr>
              <a:r>
                <a:rPr lang="ru-RU" sz="2400" dirty="0">
                  <a:ea typeface="Segoe UI Emoji" panose="020B0502040204020203" pitchFamily="34" charset="0"/>
                </a:rPr>
                <a:t>Недостатки в расчетах</a:t>
              </a:r>
              <a:endParaRPr lang="en-US" sz="2400" u="none" spc="58" dirty="0">
                <a:solidFill>
                  <a:srgbClr val="000000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ABC304D-61DA-6AD3-30DB-0E0D0ADE242A}"/>
                </a:ext>
              </a:extLst>
            </p:cNvPr>
            <p:cNvSpPr txBox="1"/>
            <p:nvPr/>
          </p:nvSpPr>
          <p:spPr>
            <a:xfrm>
              <a:off x="0" y="4710801"/>
              <a:ext cx="4945329" cy="1730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800"/>
                </a:lnSpc>
                <a:spcBef>
                  <a:spcPct val="0"/>
                </a:spcBef>
              </a:pPr>
              <a:r>
                <a:rPr lang="ru-RU" sz="2000" dirty="0">
                  <a:latin typeface="Sitka Small" pitchFamily="2" charset="0"/>
                </a:rPr>
                <a:t>Наши расчеты не идеальны и в некоторых моментах требуют доработки</a:t>
              </a:r>
              <a:endParaRPr lang="en-US" sz="2000" u="none" dirty="0">
                <a:solidFill>
                  <a:srgbClr val="272727"/>
                </a:solidFill>
                <a:latin typeface="Sitka Small" pitchFamily="2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91E14AA-CC5E-49B7-3671-4735510F821C}"/>
                </a:ext>
              </a:extLst>
            </p:cNvPr>
            <p:cNvSpPr txBox="1"/>
            <p:nvPr/>
          </p:nvSpPr>
          <p:spPr>
            <a:xfrm>
              <a:off x="0" y="2841720"/>
              <a:ext cx="1796423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r>
                <a:rPr lang="en-US" sz="2900" u="none" spc="58" dirty="0">
                  <a:solidFill>
                    <a:srgbClr val="000000"/>
                  </a:solidFill>
                  <a:latin typeface="Lato Hairline Bold"/>
                </a:rPr>
                <a:t>01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1172ECA-C087-F7A8-DA2D-14252D18B724}"/>
                </a:ext>
              </a:extLst>
            </p:cNvPr>
            <p:cNvSpPr txBox="1"/>
            <p:nvPr/>
          </p:nvSpPr>
          <p:spPr>
            <a:xfrm>
              <a:off x="6451693" y="8213214"/>
              <a:ext cx="5142184" cy="58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060"/>
                </a:lnSpc>
                <a:spcBef>
                  <a:spcPct val="0"/>
                </a:spcBef>
              </a:pPr>
              <a:r>
                <a:rPr lang="ru-RU" sz="2400" dirty="0"/>
                <a:t>Сплочение</a:t>
              </a:r>
              <a:endParaRPr lang="en-US" sz="24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C2B3B6E-DE44-1C06-8ABA-A18E08468C89}"/>
                </a:ext>
              </a:extLst>
            </p:cNvPr>
            <p:cNvSpPr txBox="1"/>
            <p:nvPr/>
          </p:nvSpPr>
          <p:spPr>
            <a:xfrm>
              <a:off x="6451693" y="9122047"/>
              <a:ext cx="4945329" cy="3056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800"/>
                </a:lnSpc>
                <a:spcBef>
                  <a:spcPct val="0"/>
                </a:spcBef>
              </a:pPr>
              <a:r>
                <a:rPr lang="ru-RU" sz="2000" dirty="0">
                  <a:latin typeface="Sitka Small" pitchFamily="2" charset="0"/>
                </a:rPr>
                <a:t>Теперь мы знаем больше друг о друге и в следующей командной работе сможем распределить задания, идеально подходящие каждому</a:t>
              </a:r>
              <a:endParaRPr lang="en-US" sz="2000" u="none" dirty="0">
                <a:solidFill>
                  <a:srgbClr val="272727"/>
                </a:solidFill>
                <a:latin typeface="Sitka Small" pitchFamily="2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D78149-7AD4-B538-E5BF-FA5A1845274E}"/>
                </a:ext>
              </a:extLst>
            </p:cNvPr>
            <p:cNvSpPr txBox="1"/>
            <p:nvPr/>
          </p:nvSpPr>
          <p:spPr>
            <a:xfrm>
              <a:off x="6451693" y="7252967"/>
              <a:ext cx="1796423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r>
                <a:rPr lang="en-US" sz="2900" u="none" spc="58">
                  <a:solidFill>
                    <a:srgbClr val="000000"/>
                  </a:solidFill>
                  <a:latin typeface="Lato Hairline Bold"/>
                </a:rPr>
                <a:t>04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9F05FA9-C93D-6CB7-99CA-F7B57F13B1C6}"/>
                </a:ext>
              </a:extLst>
            </p:cNvPr>
            <p:cNvSpPr txBox="1"/>
            <p:nvPr/>
          </p:nvSpPr>
          <p:spPr>
            <a:xfrm>
              <a:off x="-1" y="8213215"/>
              <a:ext cx="6197600" cy="5971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4060"/>
                </a:lnSpc>
                <a:spcBef>
                  <a:spcPct val="0"/>
                </a:spcBef>
              </a:pPr>
              <a:r>
                <a:rPr lang="ru-RU" sz="2400" dirty="0"/>
                <a:t>Приобретение новых знаний</a:t>
              </a:r>
              <a:endParaRPr lang="en-US" sz="24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E39E171-F574-B78E-09E6-4353A34595F0}"/>
                </a:ext>
              </a:extLst>
            </p:cNvPr>
            <p:cNvSpPr txBox="1"/>
            <p:nvPr/>
          </p:nvSpPr>
          <p:spPr>
            <a:xfrm>
              <a:off x="0" y="9122048"/>
              <a:ext cx="4945329" cy="2172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800"/>
                </a:lnSpc>
                <a:spcBef>
                  <a:spcPct val="0"/>
                </a:spcBef>
              </a:pPr>
              <a:r>
                <a:rPr lang="ru-RU" sz="2000" dirty="0">
                  <a:latin typeface="Sitka Small" pitchFamily="2" charset="0"/>
                </a:rPr>
                <a:t>Да, может что-то и не вышло, то теперь мы точно знаем больше о ракетостроении и как это работает</a:t>
              </a:r>
              <a:endParaRPr lang="en-US" sz="2000" u="none" dirty="0">
                <a:solidFill>
                  <a:srgbClr val="272727"/>
                </a:solidFill>
                <a:latin typeface="Sitka Small" pitchFamily="2" charset="0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E53124F-5AA6-C342-A250-F20664C46DFF}"/>
                </a:ext>
              </a:extLst>
            </p:cNvPr>
            <p:cNvSpPr txBox="1"/>
            <p:nvPr/>
          </p:nvSpPr>
          <p:spPr>
            <a:xfrm>
              <a:off x="0" y="7252967"/>
              <a:ext cx="1796423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r>
                <a:rPr lang="en-US" sz="2900" u="none" spc="58">
                  <a:solidFill>
                    <a:srgbClr val="000000"/>
                  </a:solidFill>
                  <a:latin typeface="Lato Hairline Bold"/>
                </a:rPr>
                <a:t>03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B09566-7980-9008-BA32-46A4B344BCDE}"/>
              </a:ext>
            </a:extLst>
          </p:cNvPr>
          <p:cNvSpPr txBox="1"/>
          <p:nvPr/>
        </p:nvSpPr>
        <p:spPr>
          <a:xfrm>
            <a:off x="762000" y="647700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latin typeface="Century Gothic" panose="020B050202020202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62891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185" r="1318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03777" y="4851108"/>
            <a:ext cx="10080446" cy="4224323"/>
            <a:chOff x="0" y="-180975"/>
            <a:chExt cx="13440595" cy="563243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80975"/>
              <a:ext cx="13440595" cy="138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6000" u="none" spc="89" dirty="0">
                <a:solidFill>
                  <a:srgbClr val="000000"/>
                </a:solidFill>
                <a:latin typeface="Hatton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019543"/>
              <a:ext cx="13440595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000000"/>
                </a:solidFill>
                <a:latin typeface="Lato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5AC5D3-6BCB-5DEA-D7C2-C673FB8DC85C}"/>
              </a:ext>
            </a:extLst>
          </p:cNvPr>
          <p:cNvSpPr txBox="1"/>
          <p:nvPr/>
        </p:nvSpPr>
        <p:spPr>
          <a:xfrm>
            <a:off x="1066800" y="567035"/>
            <a:ext cx="2443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latin typeface="Sitka Small" pitchFamily="2" charset="0"/>
                <a:ea typeface="Segoe UI Emoji" panose="020B0502040204020203" pitchFamily="34" charset="0"/>
              </a:rPr>
              <a:t>Конец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14595" r="29312" b="-708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2787" t="28528" r="54014" b="148"/>
          <a:stretch>
            <a:fillRect/>
          </a:stretch>
        </p:blipFill>
        <p:spPr>
          <a:xfrm rot="5400000">
            <a:off x="-571500" y="571500"/>
            <a:ext cx="10287000" cy="914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00413"/>
            <a:ext cx="73689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Состав команды и роли (группа М8О–115БВ–25):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25000" y="938513"/>
            <a:ext cx="75819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ru-RU" sz="2800" dirty="0"/>
              <a:t>Сарандаев А.Н. – тимлид, программист, физик</a:t>
            </a:r>
          </a:p>
          <a:p>
            <a:pPr lvl="0"/>
            <a:r>
              <a:rPr lang="ru-RU" sz="2800" dirty="0"/>
              <a:t>Сироткина С.А. – математик, программист</a:t>
            </a:r>
          </a:p>
          <a:p>
            <a:pPr lvl="0"/>
            <a:r>
              <a:rPr lang="ru-RU" sz="2800" dirty="0"/>
              <a:t>Еранова А.С.– реализация полета в </a:t>
            </a:r>
            <a:r>
              <a:rPr lang="en-US" sz="2800" dirty="0">
                <a:latin typeface="Hatton Bold" panose="020B0604020202020204" charset="0"/>
              </a:rPr>
              <a:t>KSP</a:t>
            </a:r>
            <a:r>
              <a:rPr lang="ru-RU" sz="2800" dirty="0"/>
              <a:t>, технический писатель</a:t>
            </a:r>
          </a:p>
          <a:p>
            <a:pPr lvl="0"/>
            <a:r>
              <a:rPr lang="ru-RU" sz="2800" dirty="0"/>
              <a:t>Дагаева Т.Д. – реализация полета в </a:t>
            </a:r>
            <a:r>
              <a:rPr lang="en-US" sz="2800" dirty="0">
                <a:latin typeface="Hatton Bold" panose="020B0604020202020204" charset="0"/>
              </a:rPr>
              <a:t>KSP</a:t>
            </a:r>
            <a:r>
              <a:rPr lang="ru-RU" sz="2800" dirty="0"/>
              <a:t>, технический писатель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36202" y="8305852"/>
            <a:ext cx="6723098" cy="32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272727"/>
              </a:solidFill>
              <a:latin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36202" y="4253656"/>
            <a:ext cx="6723098" cy="4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endParaRPr lang="en-US" sz="2900" u="none" spc="58" dirty="0">
              <a:solidFill>
                <a:srgbClr val="000000"/>
              </a:solidFill>
              <a:latin typeface="Lato Hairlin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90F70-3FE0-F9EC-3C00-E2D2F7ABF03D}"/>
              </a:ext>
            </a:extLst>
          </p:cNvPr>
          <p:cNvSpPr txBox="1"/>
          <p:nvPr/>
        </p:nvSpPr>
        <p:spPr>
          <a:xfrm>
            <a:off x="1028700" y="4758779"/>
            <a:ext cx="4884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Задачи</a:t>
            </a:r>
            <a:r>
              <a:rPr lang="ru-RU" sz="4400" dirty="0">
                <a:latin typeface="Century Gothic" panose="020B0502020202020204" pitchFamily="34" charset="0"/>
              </a:rPr>
              <a:t> проекта: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608A6-2D05-F57A-B12F-B613F8FEB67F}"/>
              </a:ext>
            </a:extLst>
          </p:cNvPr>
          <p:cNvSpPr txBox="1"/>
          <p:nvPr/>
        </p:nvSpPr>
        <p:spPr>
          <a:xfrm>
            <a:off x="9525000" y="5024021"/>
            <a:ext cx="8534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Hatton Bold" panose="020B0604020202020204" charset="0"/>
              </a:rPr>
              <a:t>1)</a:t>
            </a:r>
            <a:r>
              <a:rPr lang="ru-RU" sz="2800" dirty="0"/>
              <a:t>Подобрать наиболее оптимальные и близкие к историческим характеристики конструируемой ракеты для осуществления миссии</a:t>
            </a:r>
          </a:p>
          <a:p>
            <a:pPr lvl="0"/>
            <a:r>
              <a:rPr lang="en-US" sz="2800" dirty="0">
                <a:latin typeface="Hatton Bold" panose="020B0604020202020204" charset="0"/>
              </a:rPr>
              <a:t>2)</a:t>
            </a:r>
            <a:r>
              <a:rPr lang="ru-RU" sz="2800" dirty="0"/>
              <a:t>Разработать и описать математическую и физическую модели</a:t>
            </a:r>
          </a:p>
          <a:p>
            <a:pPr lvl="0"/>
            <a:r>
              <a:rPr lang="en-US" sz="2800" dirty="0">
                <a:latin typeface="Hatton Bold" panose="020B0604020202020204" charset="0"/>
              </a:rPr>
              <a:t>3)</a:t>
            </a:r>
            <a:r>
              <a:rPr lang="ru-RU" sz="2800" dirty="0"/>
              <a:t>Осуществить полет в </a:t>
            </a:r>
            <a:r>
              <a:rPr lang="en-US" sz="2800" dirty="0">
                <a:latin typeface="Hatton Bold" panose="020B0604020202020204" charset="0"/>
              </a:rPr>
              <a:t>KSP</a:t>
            </a:r>
            <a:endParaRPr lang="ru-RU" sz="2800" dirty="0"/>
          </a:p>
          <a:p>
            <a:pPr lvl="0"/>
            <a:r>
              <a:rPr lang="en-US" sz="2800" dirty="0">
                <a:latin typeface="Hatton Bold" panose="020B0604020202020204" charset="0"/>
              </a:rPr>
              <a:t>4)</a:t>
            </a:r>
            <a:r>
              <a:rPr lang="ru-RU" sz="2800" dirty="0"/>
              <a:t>Осуществить программную реализацию созданных математической и физической моделей</a:t>
            </a:r>
          </a:p>
          <a:p>
            <a:pPr lvl="0"/>
            <a:r>
              <a:rPr lang="en-US" sz="2800" dirty="0">
                <a:latin typeface="Hatton Bold" panose="020B0604020202020204" charset="0"/>
              </a:rPr>
              <a:t>5)</a:t>
            </a:r>
            <a:r>
              <a:rPr lang="ru-RU" sz="2800" dirty="0"/>
              <a:t>Сравнение полученных результатов с результатами симуляции полёта в </a:t>
            </a:r>
            <a:r>
              <a:rPr lang="en-US" sz="2800" dirty="0">
                <a:latin typeface="Hatton Bold" panose="020B0604020202020204" charset="0"/>
              </a:rPr>
              <a:t>KSP</a:t>
            </a:r>
            <a:endParaRPr lang="ru-RU" sz="2800" dirty="0"/>
          </a:p>
          <a:p>
            <a:pPr lvl="0"/>
            <a:r>
              <a:rPr lang="en-US" sz="2800" dirty="0">
                <a:latin typeface="Hatton Bold" panose="020B0604020202020204" charset="0"/>
              </a:rPr>
              <a:t>6)</a:t>
            </a:r>
            <a:r>
              <a:rPr lang="ru-RU" sz="2800" dirty="0"/>
              <a:t>Провести отчетность</a:t>
            </a:r>
          </a:p>
          <a:p>
            <a:endParaRPr lang="ru-RU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76862" r="29312" b="-331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78000" y="114300"/>
            <a:ext cx="670055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ru-RU" sz="4000" u="none" spc="59" dirty="0">
                <a:solidFill>
                  <a:srgbClr val="000000"/>
                </a:solidFill>
                <a:latin typeface="Hatton Bold"/>
              </a:rPr>
              <a:t>Основная часть</a:t>
            </a:r>
            <a:endParaRPr lang="en-US" sz="4000" u="none" spc="59" dirty="0">
              <a:solidFill>
                <a:srgbClr val="000000"/>
              </a:solidFill>
              <a:latin typeface="Hatton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6376942"/>
            <a:ext cx="3976349" cy="1124596"/>
            <a:chOff x="0" y="-57150"/>
            <a:chExt cx="5301799" cy="14994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010399"/>
              <a:ext cx="5301799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34483" y="6376942"/>
            <a:ext cx="3959766" cy="1124596"/>
            <a:chOff x="0" y="-57150"/>
            <a:chExt cx="5279687" cy="149946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10399"/>
              <a:ext cx="5279687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339898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78161" y="6376942"/>
            <a:ext cx="3883210" cy="1124596"/>
            <a:chOff x="0" y="-57150"/>
            <a:chExt cx="5177613" cy="14994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10399"/>
              <a:ext cx="5177613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308A828-7F11-BBF5-F687-1E67289EFD3C}"/>
              </a:ext>
            </a:extLst>
          </p:cNvPr>
          <p:cNvSpPr txBox="1"/>
          <p:nvPr/>
        </p:nvSpPr>
        <p:spPr>
          <a:xfrm>
            <a:off x="572710" y="494294"/>
            <a:ext cx="5584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Century Gothic" panose="020B0502020202020204" pitchFamily="34" charset="0"/>
              </a:rPr>
              <a:t>Описание миссии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86773-2B3B-66F2-18CA-B8BAABF5BE7E}"/>
              </a:ext>
            </a:extLst>
          </p:cNvPr>
          <p:cNvSpPr txBox="1"/>
          <p:nvPr/>
        </p:nvSpPr>
        <p:spPr>
          <a:xfrm>
            <a:off x="572710" y="2063394"/>
            <a:ext cx="66294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itka Small" pitchFamily="2" charset="0"/>
              </a:rPr>
              <a:t>Советская автоматическая межпланетная станция «Луна-3» в октябре 1959 года впервые в истории получила и передала на Землю изображения обратной стороны Луны. Это стало возможным благодаря уникальной фототелевизионной системе, использованию высококачественной трофейной фотоплёнки и точному гравитационному манёвру. Миссия, в успех которой мало кто верил, стала триумфом советской космической программы и открыла новую эпоху в исследовании космоса.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99C668E-C2C6-88A2-20C1-0A4E9338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E5A9782-6502-E838-A885-428C7E2BB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E4412E1-E47B-348A-F740-630EE89A9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9923CB1-F4A2-E18B-63AB-F9038C73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363" y="2063394"/>
            <a:ext cx="7313250" cy="7313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16671321-2E65-4CD3-D262-FBDACE1D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2" t="58056" r="29312" b="-14306"/>
          <a:stretch>
            <a:fillRect/>
          </a:stretch>
        </p:blipFill>
        <p:spPr>
          <a:xfrm>
            <a:off x="8292" y="1358291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-152400" y="-190500"/>
            <a:ext cx="185928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342900"/>
            <a:ext cx="10048613" cy="66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5599"/>
              </a:lnSpc>
              <a:spcBef>
                <a:spcPct val="0"/>
              </a:spcBef>
            </a:pPr>
            <a:r>
              <a:rPr lang="en-US" sz="4400" b="1" dirty="0">
                <a:latin typeface="Century Gothic" panose="020B0502020202020204" pitchFamily="34" charset="0"/>
              </a:rPr>
              <a:t>Kerbal Space Program</a:t>
            </a:r>
            <a:endParaRPr lang="en-US" sz="4400" b="1" spc="59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6358369"/>
            <a:ext cx="3976349" cy="1124596"/>
            <a:chOff x="0" y="-57150"/>
            <a:chExt cx="5301799" cy="14994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010399"/>
              <a:ext cx="5301799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99534" y="6358369"/>
            <a:ext cx="3959766" cy="1124596"/>
            <a:chOff x="0" y="-57150"/>
            <a:chExt cx="5279687" cy="149946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10399"/>
              <a:ext cx="5279687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339898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10687" y="6358369"/>
            <a:ext cx="3883210" cy="1124596"/>
            <a:chOff x="0" y="-57150"/>
            <a:chExt cx="5177613" cy="14994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10399"/>
              <a:ext cx="5177613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DB8B2E-9559-983F-7939-A0CBE01F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75781" y="974366"/>
            <a:ext cx="6382170" cy="83382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3F0413-D4BB-E74F-5984-DE8A5FCEC37C}"/>
              </a:ext>
            </a:extLst>
          </p:cNvPr>
          <p:cNvSpPr txBox="1"/>
          <p:nvPr/>
        </p:nvSpPr>
        <p:spPr>
          <a:xfrm>
            <a:off x="914400" y="1790700"/>
            <a:ext cx="100582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Симуляция полёта была проведена в </a:t>
            </a:r>
            <a:r>
              <a:rPr lang="en-US" sz="2400" dirty="0">
                <a:latin typeface="Hatton Bold" panose="020B0604020202020204" charset="0"/>
              </a:rPr>
              <a:t>Kerbal Space Program</a:t>
            </a:r>
            <a:r>
              <a:rPr lang="ru-RU" sz="2400" dirty="0"/>
              <a:t>. </a:t>
            </a:r>
          </a:p>
          <a:p>
            <a:r>
              <a:rPr lang="ru-RU" sz="2400" dirty="0"/>
              <a:t>Построили трехступенчатую ракету, опираясь на Ракета-носитель Восток-Л.</a:t>
            </a:r>
          </a:p>
          <a:p>
            <a:r>
              <a:rPr lang="ru-RU" sz="2400" dirty="0"/>
              <a:t>Разница в размерах и массе по сравнению с настоящей ракетой</a:t>
            </a:r>
            <a:r>
              <a:rPr lang="en-US" sz="2400" dirty="0"/>
              <a:t>:</a:t>
            </a:r>
            <a:endParaRPr lang="ru-RU" sz="2400" dirty="0"/>
          </a:p>
          <a:p>
            <a:r>
              <a:rPr lang="ru-RU" sz="2400" dirty="0">
                <a:latin typeface="Century Gothic" panose="020B0502020202020204" pitchFamily="34" charset="0"/>
              </a:rPr>
              <a:t>1) Высота = 33,5м / Высота в </a:t>
            </a:r>
            <a:r>
              <a:rPr lang="en-US" sz="2400" dirty="0">
                <a:latin typeface="Century Gothic" panose="020B0502020202020204" pitchFamily="34" charset="0"/>
              </a:rPr>
              <a:t>KSP</a:t>
            </a:r>
            <a:r>
              <a:rPr lang="ru-RU" sz="2400" dirty="0">
                <a:latin typeface="Century Gothic" panose="020B0502020202020204" pitchFamily="34" charset="0"/>
              </a:rPr>
              <a:t> = 25,6м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2) Ширина = 10,3м / Ширина в </a:t>
            </a:r>
            <a:r>
              <a:rPr lang="en-US" sz="2400" dirty="0">
                <a:latin typeface="Century Gothic" panose="020B0502020202020204" pitchFamily="34" charset="0"/>
              </a:rPr>
              <a:t>KSP</a:t>
            </a:r>
            <a:r>
              <a:rPr lang="ru-RU" sz="2400" dirty="0">
                <a:latin typeface="Century Gothic" panose="020B0502020202020204" pitchFamily="34" charset="0"/>
              </a:rPr>
              <a:t> = 10,4м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3) Масса = 279000кг / Масса в </a:t>
            </a:r>
            <a:r>
              <a:rPr lang="en-US" sz="2400" dirty="0">
                <a:latin typeface="Century Gothic" panose="020B0502020202020204" pitchFamily="34" charset="0"/>
              </a:rPr>
              <a:t>KSP</a:t>
            </a:r>
            <a:r>
              <a:rPr lang="ru-RU" sz="2400" dirty="0">
                <a:latin typeface="Century Gothic" panose="020B0502020202020204" pitchFamily="34" charset="0"/>
              </a:rPr>
              <a:t> = 206300кг</a:t>
            </a:r>
          </a:p>
          <a:p>
            <a:r>
              <a:rPr lang="ru-RU" sz="2400" dirty="0"/>
              <a:t> </a:t>
            </a:r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6CA6BC-EDBA-3C9C-6592-653FB1DC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2351" y="4722475"/>
            <a:ext cx="5024307" cy="4590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6AEAFA-809B-7C85-BBD6-214B4253F6E6}"/>
              </a:ext>
            </a:extLst>
          </p:cNvPr>
          <p:cNvSpPr txBox="1"/>
          <p:nvPr/>
        </p:nvSpPr>
        <p:spPr>
          <a:xfrm>
            <a:off x="1852988" y="6501791"/>
            <a:ext cx="3079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АМС “Луна-3” в </a:t>
            </a:r>
            <a:r>
              <a:rPr lang="en-US" sz="2400" dirty="0">
                <a:latin typeface="Hatton Bold" panose="020B0604020202020204" charset="0"/>
              </a:rPr>
              <a:t>KSP</a:t>
            </a:r>
            <a:r>
              <a:rPr lang="ru-RU" sz="2400" dirty="0">
                <a:latin typeface="Hatton Bold" panose="020B0604020202020204" charset="0"/>
              </a:rPr>
              <a:t>:</a:t>
            </a: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342900"/>
            <a:ext cx="11582400" cy="930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400"/>
              </a:lnSpc>
              <a:spcBef>
                <a:spcPct val="0"/>
              </a:spcBef>
            </a:pPr>
            <a:r>
              <a:rPr lang="ru-RU" sz="4400" b="1" dirty="0">
                <a:latin typeface="Century Gothic" panose="020B0502020202020204" pitchFamily="34" charset="0"/>
              </a:rPr>
              <a:t>Физическая и математическая модели</a:t>
            </a:r>
            <a:endParaRPr lang="en-US" sz="4400" b="1" spc="89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798915" y="7131408"/>
            <a:ext cx="2740713" cy="1124629"/>
            <a:chOff x="0" y="-57150"/>
            <a:chExt cx="3654284" cy="1499506"/>
          </a:xfrm>
        </p:grpSpPr>
        <p:sp>
          <p:nvSpPr>
            <p:cNvPr id="5" name="TextBox 5"/>
            <p:cNvSpPr txBox="1"/>
            <p:nvPr/>
          </p:nvSpPr>
          <p:spPr>
            <a:xfrm>
              <a:off x="0" y="1010443"/>
              <a:ext cx="365428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88749" y="7131408"/>
            <a:ext cx="2740713" cy="1124629"/>
            <a:chOff x="0" y="-57150"/>
            <a:chExt cx="3654284" cy="1499506"/>
          </a:xfrm>
        </p:grpSpPr>
        <p:sp>
          <p:nvSpPr>
            <p:cNvPr id="8" name="TextBox 8"/>
            <p:cNvSpPr txBox="1"/>
            <p:nvPr/>
          </p:nvSpPr>
          <p:spPr>
            <a:xfrm>
              <a:off x="0" y="1010443"/>
              <a:ext cx="365428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778584" y="7131408"/>
            <a:ext cx="2744066" cy="1638912"/>
            <a:chOff x="0" y="-57149"/>
            <a:chExt cx="3658755" cy="2185216"/>
          </a:xfrm>
        </p:grpSpPr>
        <p:sp>
          <p:nvSpPr>
            <p:cNvPr id="11" name="TextBox 11"/>
            <p:cNvSpPr txBox="1"/>
            <p:nvPr/>
          </p:nvSpPr>
          <p:spPr>
            <a:xfrm>
              <a:off x="4471" y="1696154"/>
              <a:ext cx="365428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49"/>
              <a:ext cx="3654284" cy="631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509954-6E88-EC1E-FFF1-96CC796A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0" y="1478580"/>
            <a:ext cx="7727723" cy="7778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DFBE63-DF44-ADD9-2F91-CE67F32ACD95}"/>
              </a:ext>
            </a:extLst>
          </p:cNvPr>
          <p:cNvSpPr txBox="1"/>
          <p:nvPr/>
        </p:nvSpPr>
        <p:spPr>
          <a:xfrm>
            <a:off x="762000" y="1699644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entury Gothic" panose="020B0502020202020204" pitchFamily="34" charset="0"/>
              </a:rPr>
              <a:t>Второй закон Ньютона</a:t>
            </a:r>
            <a:r>
              <a:rPr lang="en-US" sz="2800" dirty="0">
                <a:latin typeface="Century Gothic" panose="020B0502020202020204" pitchFamily="34" charset="0"/>
              </a:rPr>
              <a:t>: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pic>
        <p:nvPicPr>
          <p:cNvPr id="16" name="Рисунок 15" descr="Изображение выглядит как Шрифт, белый, символ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2D3057-DE37-D027-80B5-B0D597840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427780"/>
            <a:ext cx="3191320" cy="106694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3288014-76B9-3BC8-FBAE-0EB4D164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148" y="2596712"/>
            <a:ext cx="4715533" cy="5715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F8D8D4-E267-2DDB-8336-02DF9F6AE309}"/>
              </a:ext>
            </a:extLst>
          </p:cNvPr>
          <p:cNvSpPr txBox="1"/>
          <p:nvPr/>
        </p:nvSpPr>
        <p:spPr>
          <a:xfrm>
            <a:off x="1295400" y="491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265C265-E5AE-4A4F-0693-CA7E9E155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912" y="3266547"/>
            <a:ext cx="9287582" cy="655328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Шрифт, белый, текст, типограф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2F7C44-E6FD-C7AA-38FC-0AAD44211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240" y="4059842"/>
            <a:ext cx="2068839" cy="10397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0E4A86-8E75-A054-FEE8-ECE23BD8E77C}"/>
              </a:ext>
            </a:extLst>
          </p:cNvPr>
          <p:cNvSpPr txBox="1"/>
          <p:nvPr/>
        </p:nvSpPr>
        <p:spPr>
          <a:xfrm>
            <a:off x="762000" y="4274435"/>
            <a:ext cx="8124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entury Gothic" panose="020B0502020202020204" pitchFamily="34" charset="0"/>
              </a:rPr>
              <a:t>Расход массы топлива в единицу времени: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60C364-6E82-7791-2013-C6B957FB15DB}"/>
              </a:ext>
            </a:extLst>
          </p:cNvPr>
          <p:cNvSpPr txBox="1"/>
          <p:nvPr/>
        </p:nvSpPr>
        <p:spPr>
          <a:xfrm>
            <a:off x="762000" y="488189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entury Gothic" panose="020B0502020202020204" pitchFamily="34" charset="0"/>
              </a:rPr>
              <a:t>Отсюда: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89501-AE36-5933-9DCE-D75E85F3E80C}"/>
              </a:ext>
            </a:extLst>
          </p:cNvPr>
          <p:cNvSpPr txBox="1"/>
          <p:nvPr/>
        </p:nvSpPr>
        <p:spPr>
          <a:xfrm>
            <a:off x="2860811" y="4881890"/>
            <a:ext cx="2456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</a:t>
            </a:r>
            <a:r>
              <a:rPr lang="ru-RU" sz="2800" dirty="0"/>
              <a:t>(</a:t>
            </a:r>
            <a:r>
              <a:rPr lang="en-US" sz="2800" dirty="0"/>
              <a:t>t</a:t>
            </a:r>
            <a:r>
              <a:rPr lang="ru-RU" sz="2800" dirty="0"/>
              <a:t>) = </a:t>
            </a:r>
            <a:r>
              <a:rPr lang="en-US" sz="2800" dirty="0"/>
              <a:t>M</a:t>
            </a:r>
            <a:r>
              <a:rPr lang="ru-RU" sz="2800" dirty="0"/>
              <a:t> – </a:t>
            </a:r>
            <a:r>
              <a:rPr lang="en-US" sz="2800" dirty="0"/>
              <a:t>k</a:t>
            </a:r>
            <a:r>
              <a:rPr lang="ru-RU" sz="2800" dirty="0"/>
              <a:t>*</a:t>
            </a:r>
            <a:r>
              <a:rPr lang="en-US" sz="2800" dirty="0"/>
              <a:t>t</a:t>
            </a:r>
            <a:endParaRPr lang="ru-RU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C1C676-A946-854B-5FCE-EF22780F1654}"/>
              </a:ext>
            </a:extLst>
          </p:cNvPr>
          <p:cNvSpPr txBox="1"/>
          <p:nvPr/>
        </p:nvSpPr>
        <p:spPr>
          <a:xfrm>
            <a:off x="762000" y="5671742"/>
            <a:ext cx="5545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entury Gothic" panose="020B0502020202020204" pitchFamily="34" charset="0"/>
              </a:rPr>
              <a:t>Сила сопротивления воздуха:</a:t>
            </a:r>
          </a:p>
        </p:txBody>
      </p:sp>
      <p:pic>
        <p:nvPicPr>
          <p:cNvPr id="31" name="Рисунок 30" descr="Изображение выглядит как Шрифт, белый, символ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E6A057-C933-6FCB-ADA0-332BCE5FC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260" y="5288759"/>
            <a:ext cx="2867425" cy="116221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FA71DA9-780D-05C4-BD77-F2BC0228F6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11" y="7861547"/>
            <a:ext cx="11764593" cy="13038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125C53C-0D46-BC75-CE78-FE12C06A6EC2}"/>
              </a:ext>
            </a:extLst>
          </p:cNvPr>
          <p:cNvSpPr txBox="1"/>
          <p:nvPr/>
        </p:nvSpPr>
        <p:spPr>
          <a:xfrm>
            <a:off x="5262814" y="7022653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entury Gothic" panose="020B0502020202020204" pitchFamily="34" charset="0"/>
              </a:rPr>
              <a:t>Получаем: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14CFE7-DD5E-1BDD-9F2D-56E82113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2" t="76862" r="29312" b="-331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F59C99-8BF9-460C-2C3D-7D383B393DC3}"/>
                  </a:ext>
                </a:extLst>
              </p:cNvPr>
              <p:cNvSpPr txBox="1"/>
              <p:nvPr/>
            </p:nvSpPr>
            <p:spPr>
              <a:xfrm>
                <a:off x="609600" y="342900"/>
                <a:ext cx="15281556" cy="19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>
                    <a:latin typeface="Century Gothic" panose="020B0502020202020204" pitchFamily="34" charset="0"/>
                  </a:rPr>
                  <a:t>Подставим</a:t>
                </a:r>
                <a:r>
                  <a:rPr lang="ru-RU" sz="2800" dirty="0"/>
                  <a:t>: </a:t>
                </a:r>
                <a:r>
                  <a:rPr lang="en-US" sz="2800" dirty="0"/>
                  <a:t>m</a:t>
                </a:r>
                <a:r>
                  <a:rPr lang="ru-RU" sz="2800" dirty="0"/>
                  <a:t>(</a:t>
                </a:r>
                <a:r>
                  <a:rPr lang="en-US" sz="2800" dirty="0"/>
                  <a:t>t</a:t>
                </a:r>
                <a:r>
                  <a:rPr lang="ru-RU" sz="2800" dirty="0"/>
                  <a:t>) = </a:t>
                </a:r>
                <a:r>
                  <a:rPr lang="en-US" sz="2800" dirty="0"/>
                  <a:t>M</a:t>
                </a:r>
                <a:r>
                  <a:rPr lang="ru-RU" sz="2800" dirty="0"/>
                  <a:t> – </a:t>
                </a:r>
                <a:r>
                  <a:rPr lang="en-US" sz="2800" dirty="0"/>
                  <a:t>k</a:t>
                </a:r>
                <a:r>
                  <a:rPr lang="ru-RU" sz="2800" dirty="0"/>
                  <a:t>*</a:t>
                </a:r>
                <a:r>
                  <a:rPr lang="en-US" sz="2800" dirty="0"/>
                  <a:t>t</a:t>
                </a:r>
                <a:endParaRPr lang="ru-RU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i="1"/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/>
                            <m:t>M</m:t>
                          </m:r>
                          <m:r>
                            <a:rPr lang="ru-RU" sz="3200"/>
                            <m:t> </m:t>
                          </m:r>
                          <m:r>
                            <a:rPr lang="ru-RU" sz="3200" i="1"/>
                            <m:t>−</m:t>
                          </m:r>
                          <m:r>
                            <a:rPr lang="ru-RU" sz="3200"/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/>
                            <m:t>k</m:t>
                          </m:r>
                          <m:r>
                            <a:rPr lang="ru-RU" sz="3200" i="1"/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200"/>
                            <m:t>t</m:t>
                          </m:r>
                        </m:e>
                      </m:d>
                      <m:r>
                        <a:rPr lang="en-US" sz="3200" i="1"/>
                        <m:t>∗</m:t>
                      </m:r>
                      <m:r>
                        <a:rPr lang="en-US" sz="3200" i="1"/>
                        <m:t>𝑎</m:t>
                      </m:r>
                      <m:r>
                        <a:rPr lang="en-US" sz="3200" i="1"/>
                        <m:t>∗</m:t>
                      </m:r>
                      <m:func>
                        <m:funcPr>
                          <m:ctrlPr>
                            <a:rPr lang="ru-RU" sz="32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/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sz="3200" i="1"/>
                              </m:ctrlPr>
                            </m:dPr>
                            <m:e>
                              <m:r>
                                <a:rPr lang="en-US" sz="3200" i="1"/>
                                <m:t>𝛼</m:t>
                              </m:r>
                              <m:d>
                                <m:dPr>
                                  <m:ctrlPr>
                                    <a:rPr lang="ru-RU" sz="3200" i="1"/>
                                  </m:ctrlPr>
                                </m:dPr>
                                <m:e>
                                  <m:r>
                                    <a:rPr lang="en-US" sz="3200" i="1"/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200" i="1"/>
                        <m:t>= −</m:t>
                      </m:r>
                      <m:r>
                        <a:rPr lang="en-US" sz="3200"/>
                        <m:t>(</m:t>
                      </m:r>
                      <m:r>
                        <m:rPr>
                          <m:sty m:val="p"/>
                        </m:rPr>
                        <a:rPr lang="en-US" sz="3200"/>
                        <m:t>M</m:t>
                      </m:r>
                      <m:r>
                        <a:rPr lang="ru-RU" sz="3200"/>
                        <m:t> </m:t>
                      </m:r>
                      <m:r>
                        <a:rPr lang="ru-RU" sz="3200" i="1"/>
                        <m:t>−</m:t>
                      </m:r>
                      <m:r>
                        <a:rPr lang="ru-RU" sz="3200"/>
                        <m:t> </m:t>
                      </m:r>
                      <m:r>
                        <m:rPr>
                          <m:sty m:val="p"/>
                        </m:rPr>
                        <a:rPr lang="en-US" sz="3200"/>
                        <m:t>k</m:t>
                      </m:r>
                      <m:r>
                        <a:rPr lang="ru-RU" sz="3200" i="1"/>
                        <m:t>∗</m:t>
                      </m:r>
                      <m:r>
                        <m:rPr>
                          <m:sty m:val="p"/>
                        </m:rPr>
                        <a:rPr lang="en-US" sz="3200"/>
                        <m:t>t</m:t>
                      </m:r>
                      <m:r>
                        <a:rPr lang="en-US" sz="3200"/>
                        <m:t>)</m:t>
                      </m:r>
                      <m:r>
                        <a:rPr lang="en-US" sz="3200" i="1"/>
                        <m:t>𝑔</m:t>
                      </m:r>
                      <m:r>
                        <a:rPr lang="en-US" sz="3200" i="1"/>
                        <m:t>−</m:t>
                      </m:r>
                      <m:f>
                        <m:fPr>
                          <m:ctrlPr>
                            <a:rPr lang="ru-RU" sz="3200" i="1"/>
                          </m:ctrlPr>
                        </m:fPr>
                        <m:num>
                          <m:r>
                            <a:rPr lang="en-US" sz="3200" i="1"/>
                            <m:t>𝜌</m:t>
                          </m:r>
                          <m:r>
                            <a:rPr lang="en-US" sz="3200" i="1"/>
                            <m:t>𝑆</m:t>
                          </m:r>
                          <m:sSup>
                            <m:sSupPr>
                              <m:ctrlPr>
                                <a:rPr lang="ru-RU" sz="3200" i="1"/>
                              </m:ctrlPr>
                            </m:sSupPr>
                            <m:e>
                              <m:r>
                                <a:rPr lang="en-US" sz="3200" i="1"/>
                                <m:t>𝑣</m:t>
                              </m:r>
                            </m:e>
                            <m:sup>
                              <m:r>
                                <a:rPr lang="en-US" sz="3200" i="1"/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200" i="1"/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3200" i="1"/>
                          </m:ctrlPr>
                        </m:sSubPr>
                        <m:e>
                          <m:r>
                            <a:rPr lang="en-US" sz="3200" i="1"/>
                            <m:t>𝐶</m:t>
                          </m:r>
                        </m:e>
                        <m:sub>
                          <m:r>
                            <a:rPr lang="en-US" sz="3200" i="1"/>
                            <m:t>𝑓</m:t>
                          </m:r>
                        </m:sub>
                      </m:sSub>
                      <m:r>
                        <a:rPr lang="en-US" sz="3200" i="1"/>
                        <m:t>∗</m:t>
                      </m:r>
                      <m:r>
                        <m:rPr>
                          <m:sty m:val="p"/>
                        </m:rPr>
                        <a:rPr lang="en-US" sz="3200"/>
                        <m:t>cos</m:t>
                      </m:r>
                      <m:r>
                        <a:rPr lang="en-US" sz="3200" i="1"/>
                        <m:t>(</m:t>
                      </m:r>
                      <m:r>
                        <a:rPr lang="en-US" sz="3200" i="1"/>
                        <m:t>𝛼</m:t>
                      </m:r>
                      <m:r>
                        <a:rPr lang="en-US" sz="3200" i="1"/>
                        <m:t>(</m:t>
                      </m:r>
                      <m:r>
                        <a:rPr lang="en-US" sz="3200" i="1"/>
                        <m:t>𝑡</m:t>
                      </m:r>
                      <m:r>
                        <a:rPr lang="en-US" sz="3200" i="1"/>
                        <m:t>))+</m:t>
                      </m:r>
                      <m:r>
                        <a:rPr lang="en-US" sz="3200" i="1"/>
                        <m:t>𝐹</m:t>
                      </m:r>
                      <m:r>
                        <a:rPr lang="ru-RU" sz="3200" i="1"/>
                        <m:t>т</m:t>
                      </m:r>
                      <m:r>
                        <a:rPr lang="en-US" sz="3200" i="1"/>
                        <m:t>∗</m:t>
                      </m:r>
                      <m:r>
                        <m:rPr>
                          <m:sty m:val="p"/>
                        </m:rPr>
                        <a:rPr lang="en-US" sz="3200"/>
                        <m:t>cos</m:t>
                      </m:r>
                      <m:r>
                        <a:rPr lang="en-US" sz="3200" i="1"/>
                        <m:t>(</m:t>
                      </m:r>
                      <m:r>
                        <a:rPr lang="en-US" sz="3200" i="1"/>
                        <m:t>𝛼</m:t>
                      </m:r>
                      <m:r>
                        <a:rPr lang="en-US" sz="3200" i="1"/>
                        <m:t>(</m:t>
                      </m:r>
                      <m:r>
                        <a:rPr lang="en-US" sz="3200" i="1"/>
                        <m:t>𝑡</m:t>
                      </m:r>
                      <m:r>
                        <a:rPr lang="en-US" sz="3200" i="1"/>
                        <m:t>))</m:t>
                      </m:r>
                    </m:oMath>
                  </m:oMathPara>
                </a14:m>
                <a:endParaRPr lang="ru-RU" sz="3200" dirty="0"/>
              </a:p>
              <a:p>
                <a:endParaRPr lang="ru-RU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F59C99-8BF9-460C-2C3D-7D383B393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42900"/>
                <a:ext cx="15281556" cy="1951625"/>
              </a:xfrm>
              <a:prstGeom prst="rect">
                <a:avLst/>
              </a:prstGeom>
              <a:blipFill>
                <a:blip r:embed="rId3"/>
                <a:stretch>
                  <a:fillRect l="-798" t="-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52905A-2C78-6ACE-29E9-518C8540CCD2}"/>
                  </a:ext>
                </a:extLst>
              </p:cNvPr>
              <p:cNvSpPr txBox="1"/>
              <p:nvPr/>
            </p:nvSpPr>
            <p:spPr>
              <a:xfrm>
                <a:off x="609600" y="2892713"/>
                <a:ext cx="14478000" cy="1401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Century Gothic" panose="020B0502020202020204" pitchFamily="34" charset="0"/>
                  </a:rPr>
                  <a:t>Разделим обе части на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sz="2800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/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2800" i="1"/>
                            </m:ctrlPr>
                          </m:dPr>
                          <m:e>
                            <m:r>
                              <a:rPr lang="en-US" sz="2800" i="1"/>
                              <m:t>𝛼</m:t>
                            </m:r>
                            <m:d>
                              <m:dPr>
                                <m:ctrlPr>
                                  <a:rPr lang="ru-RU" sz="2800" i="1"/>
                                </m:ctrlPr>
                              </m:dPr>
                              <m:e>
                                <m:r>
                                  <a:rPr lang="en-US" sz="2800" i="1"/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ru-RU" sz="2800" dirty="0"/>
                  <a:t>: </a:t>
                </a:r>
                <a14:m>
                  <m:oMath xmlns:m="http://schemas.openxmlformats.org/officeDocument/2006/math">
                    <m:r>
                      <a:rPr lang="en-US" sz="3200"/>
                      <m:t>(</m:t>
                    </m:r>
                    <m:r>
                      <m:rPr>
                        <m:sty m:val="p"/>
                      </m:rPr>
                      <a:rPr lang="en-US" sz="3200"/>
                      <m:t>M</m:t>
                    </m:r>
                    <m:r>
                      <a:rPr lang="ru-RU" sz="3200"/>
                      <m:t> </m:t>
                    </m:r>
                    <m:r>
                      <a:rPr lang="ru-RU" sz="3200" i="1"/>
                      <m:t>−</m:t>
                    </m:r>
                    <m:r>
                      <a:rPr lang="ru-RU" sz="3200"/>
                      <m:t> </m:t>
                    </m:r>
                    <m:r>
                      <m:rPr>
                        <m:sty m:val="p"/>
                      </m:rPr>
                      <a:rPr lang="en-US" sz="3200"/>
                      <m:t>k</m:t>
                    </m:r>
                    <m:r>
                      <a:rPr lang="ru-RU" sz="3200" i="1"/>
                      <m:t>∗</m:t>
                    </m:r>
                    <m:r>
                      <m:rPr>
                        <m:sty m:val="p"/>
                      </m:rPr>
                      <a:rPr lang="en-US" sz="3200"/>
                      <m:t>t</m:t>
                    </m:r>
                    <m:r>
                      <a:rPr lang="en-US" sz="3200"/>
                      <m:t>)</m:t>
                    </m:r>
                    <m:r>
                      <a:rPr lang="en-US" sz="3200" i="1"/>
                      <m:t>∗</m:t>
                    </m:r>
                    <m:r>
                      <a:rPr lang="en-US" sz="3200" i="1"/>
                      <m:t>𝑎</m:t>
                    </m:r>
                    <m:r>
                      <a:rPr lang="en-US" sz="3200" i="1"/>
                      <m:t>= −</m:t>
                    </m:r>
                    <m:f>
                      <m:fPr>
                        <m:ctrlPr>
                          <a:rPr lang="ru-RU" sz="3200" i="1"/>
                        </m:ctrlPr>
                      </m:fPr>
                      <m:num>
                        <m:r>
                          <a:rPr lang="en-US" sz="3200"/>
                          <m:t>(</m:t>
                        </m:r>
                        <m:r>
                          <m:rPr>
                            <m:sty m:val="p"/>
                          </m:rPr>
                          <a:rPr lang="en-US" sz="3200"/>
                          <m:t>M</m:t>
                        </m:r>
                        <m:r>
                          <a:rPr lang="ru-RU" sz="3200"/>
                          <m:t> </m:t>
                        </m:r>
                        <m:r>
                          <a:rPr lang="ru-RU" sz="3200" i="1"/>
                          <m:t>−</m:t>
                        </m:r>
                        <m:r>
                          <a:rPr lang="ru-RU" sz="3200"/>
                          <m:t> </m:t>
                        </m:r>
                        <m:r>
                          <m:rPr>
                            <m:sty m:val="p"/>
                          </m:rPr>
                          <a:rPr lang="en-US" sz="3200"/>
                          <m:t>k</m:t>
                        </m:r>
                        <m:r>
                          <a:rPr lang="ru-RU" sz="3200" i="1"/>
                          <m:t>∗</m:t>
                        </m:r>
                        <m:r>
                          <m:rPr>
                            <m:sty m:val="p"/>
                          </m:rPr>
                          <a:rPr lang="en-US" sz="3200"/>
                          <m:t>t</m:t>
                        </m:r>
                        <m:r>
                          <a:rPr lang="en-US" sz="3200"/>
                          <m:t>)</m:t>
                        </m:r>
                        <m:r>
                          <a:rPr lang="en-US" sz="3200" i="1"/>
                          <m:t>𝑔</m:t>
                        </m:r>
                      </m:num>
                      <m:den>
                        <m:func>
                          <m:funcPr>
                            <m:ctrlPr>
                              <a:rPr lang="ru-RU" sz="3200" i="1"/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/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sz="3200" i="1"/>
                                </m:ctrlPr>
                              </m:dPr>
                              <m:e>
                                <m:r>
                                  <a:rPr lang="en-US" sz="3200" i="1"/>
                                  <m:t>𝛼</m:t>
                                </m:r>
                                <m:d>
                                  <m:dPr>
                                    <m:ctrlPr>
                                      <a:rPr lang="ru-RU" sz="3200" i="1"/>
                                    </m:ctrlPr>
                                  </m:dPr>
                                  <m:e>
                                    <m:r>
                                      <a:rPr lang="en-US" sz="3200" i="1"/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  <m:r>
                      <a:rPr lang="en-US" sz="3200" i="1"/>
                      <m:t>−</m:t>
                    </m:r>
                    <m:f>
                      <m:fPr>
                        <m:ctrlPr>
                          <a:rPr lang="ru-RU" sz="3200" i="1"/>
                        </m:ctrlPr>
                      </m:fPr>
                      <m:num>
                        <m:r>
                          <a:rPr lang="en-US" sz="3200" i="1"/>
                          <m:t>𝜌</m:t>
                        </m:r>
                        <m:r>
                          <a:rPr lang="en-US" sz="3200" i="1"/>
                          <m:t>𝑆</m:t>
                        </m:r>
                        <m:sSup>
                          <m:sSupPr>
                            <m:ctrlPr>
                              <a:rPr lang="ru-RU" sz="3200" i="1"/>
                            </m:ctrlPr>
                          </m:sSupPr>
                          <m:e>
                            <m:r>
                              <a:rPr lang="en-US" sz="3200" i="1"/>
                              <m:t>𝑣</m:t>
                            </m:r>
                          </m:e>
                          <m:sup>
                            <m:r>
                              <a:rPr lang="en-US" sz="3200" i="1"/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i="1"/>
                          <m:t>2</m:t>
                        </m:r>
                      </m:den>
                    </m:f>
                    <m:sSub>
                      <m:sSubPr>
                        <m:ctrlPr>
                          <a:rPr lang="ru-RU" sz="3200" i="1"/>
                        </m:ctrlPr>
                      </m:sSubPr>
                      <m:e>
                        <m:r>
                          <a:rPr lang="en-US" sz="3200" i="1"/>
                          <m:t>𝐶</m:t>
                        </m:r>
                      </m:e>
                      <m:sub>
                        <m:r>
                          <a:rPr lang="en-US" sz="3200" i="1"/>
                          <m:t>𝑓</m:t>
                        </m:r>
                      </m:sub>
                    </m:sSub>
                    <m:r>
                      <a:rPr lang="en-US" sz="3200" i="1"/>
                      <m:t>+</m:t>
                    </m:r>
                    <m:r>
                      <a:rPr lang="en-US" sz="3200" i="1"/>
                      <m:t>𝐹</m:t>
                    </m:r>
                    <m:r>
                      <a:rPr lang="ru-RU" sz="3200" i="1"/>
                      <m:t>т</m:t>
                    </m:r>
                  </m:oMath>
                </a14:m>
                <a:endParaRPr lang="ru-RU" sz="3200" dirty="0"/>
              </a:p>
              <a:p>
                <a:endParaRPr lang="ru-RU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52905A-2C78-6ACE-29E9-518C8540C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892713"/>
                <a:ext cx="14478000" cy="1401281"/>
              </a:xfrm>
              <a:prstGeom prst="rect">
                <a:avLst/>
              </a:prstGeom>
              <a:blipFill>
                <a:blip r:embed="rId4"/>
                <a:stretch>
                  <a:fillRect l="-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E2AC2-0ED4-C8AB-282F-281D10E60BFE}"/>
                  </a:ext>
                </a:extLst>
              </p:cNvPr>
              <p:cNvSpPr txBox="1"/>
              <p:nvPr/>
            </p:nvSpPr>
            <p:spPr>
              <a:xfrm>
                <a:off x="609600" y="4569027"/>
                <a:ext cx="13157200" cy="1423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7620"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ru-RU" sz="2800" dirty="0">
                    <a:effectLst/>
                    <a:latin typeface="Century Gothic" panose="020B0502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Выразим</a:t>
                </a:r>
                <a:r>
                  <a:rPr lang="ru-RU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v´</a:t>
                </a: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ru-RU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ru-RU" sz="36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´= −</m:t>
                    </m:r>
                    <m:f>
                      <m:fPr>
                        <m:ctrlP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num>
                      <m:den>
                        <m:func>
                          <m:funcPr>
                            <m:ctrlP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ru-RU" sz="3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  <m:r>
                      <a:rPr lang="ru-RU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ru-RU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ru-RU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ru-RU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т</m:t>
                        </m:r>
                      </m:num>
                      <m:den>
                        <m: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ru-RU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sz="3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E2AC2-0ED4-C8AB-282F-281D10E6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69027"/>
                <a:ext cx="13157200" cy="1423980"/>
              </a:xfrm>
              <a:prstGeom prst="rect">
                <a:avLst/>
              </a:prstGeom>
              <a:blipFill>
                <a:blip r:embed="rId5"/>
                <a:stretch>
                  <a:fillRect l="-8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5A90F7-2A08-3613-ED7F-2E2E7518157E}"/>
                  </a:ext>
                </a:extLst>
              </p:cNvPr>
              <p:cNvSpPr txBox="1"/>
              <p:nvPr/>
            </p:nvSpPr>
            <p:spPr>
              <a:xfrm>
                <a:off x="609600" y="6813443"/>
                <a:ext cx="117690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>
                    <a:latin typeface="Century Gothic" panose="020B0502020202020204" pitchFamily="34" charset="0"/>
                  </a:rPr>
                  <a:t>Уравнение скорости для движения с ускорением: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600" i="1"/>
                        </m:ctrlPr>
                      </m:accPr>
                      <m:e>
                        <m:r>
                          <a:rPr lang="ru-RU" sz="3600" i="1"/>
                          <m:t>𝑣</m:t>
                        </m:r>
                      </m:e>
                    </m:acc>
                    <m:r>
                      <a:rPr lang="en-US" sz="3600" i="1"/>
                      <m:t>=</m:t>
                    </m:r>
                    <m:acc>
                      <m:accPr>
                        <m:chr m:val="̅"/>
                        <m:ctrlPr>
                          <a:rPr lang="ru-RU" sz="3600" i="1"/>
                        </m:ctrlPr>
                      </m:accPr>
                      <m:e>
                        <m:sSub>
                          <m:sSubPr>
                            <m:ctrlPr>
                              <a:rPr lang="ru-RU" sz="3600" i="1"/>
                            </m:ctrlPr>
                          </m:sSubPr>
                          <m:e>
                            <m:r>
                              <a:rPr lang="en-US" sz="3600" i="1"/>
                              <m:t>𝑣</m:t>
                            </m:r>
                          </m:e>
                          <m:sub>
                            <m:r>
                              <a:rPr lang="en-US" sz="3600" i="1"/>
                              <m:t>0</m:t>
                            </m:r>
                          </m:sub>
                        </m:sSub>
                      </m:e>
                    </m:acc>
                    <m:r>
                      <a:rPr lang="en-US" sz="3600" i="1"/>
                      <m:t>+</m:t>
                    </m:r>
                    <m:acc>
                      <m:accPr>
                        <m:chr m:val="̅"/>
                        <m:ctrlPr>
                          <a:rPr lang="ru-RU" sz="3600" i="1"/>
                        </m:ctrlPr>
                      </m:accPr>
                      <m:e>
                        <m:r>
                          <a:rPr lang="en-US" sz="3600" i="1"/>
                          <m:t>𝑎</m:t>
                        </m:r>
                      </m:e>
                    </m:acc>
                    <m:r>
                      <a:rPr lang="en-US" sz="3600" i="1"/>
                      <m:t>𝑡</m:t>
                    </m:r>
                  </m:oMath>
                </a14:m>
                <a:endParaRPr lang="ru-RU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5A90F7-2A08-3613-ED7F-2E2E75181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6813443"/>
                <a:ext cx="11769056" cy="646331"/>
              </a:xfrm>
              <a:prstGeom prst="rect">
                <a:avLst/>
              </a:prstGeom>
              <a:blipFill>
                <a:blip r:embed="rId6"/>
                <a:stretch>
                  <a:fillRect l="-1036" b="-188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719127-362B-09D9-3C55-E572B801CB8F}"/>
                  </a:ext>
                </a:extLst>
              </p:cNvPr>
              <p:cNvSpPr txBox="1"/>
              <p:nvPr/>
            </p:nvSpPr>
            <p:spPr>
              <a:xfrm>
                <a:off x="152400" y="7882923"/>
                <a:ext cx="9144000" cy="823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7620" algn="just">
                  <a:lnSpc>
                    <a:spcPct val="150000"/>
                  </a:lnSpc>
                  <a:buNone/>
                </a:pPr>
                <a:r>
                  <a:rPr lang="ru-RU" sz="2800" dirty="0">
                    <a:effectLst/>
                    <a:latin typeface="Century Gothic" panose="020B0502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Начальная скорость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ru-RU" sz="36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𝑎𝑡</m:t>
                    </m:r>
                  </m:oMath>
                </a14:m>
                <a:endParaRPr lang="ru-RU" sz="3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719127-362B-09D9-3C55-E572B801C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882923"/>
                <a:ext cx="9144000" cy="823752"/>
              </a:xfrm>
              <a:prstGeom prst="rect">
                <a:avLst/>
              </a:prstGeom>
              <a:blipFill>
                <a:blip r:embed="rId7"/>
                <a:stretch>
                  <a:fillRect b="-16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DE85A-CDEF-B9FE-D828-C43C68FAE18F}"/>
                  </a:ext>
                </a:extLst>
              </p:cNvPr>
              <p:cNvSpPr txBox="1"/>
              <p:nvPr/>
            </p:nvSpPr>
            <p:spPr>
              <a:xfrm>
                <a:off x="685800" y="9013572"/>
                <a:ext cx="12268200" cy="837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rgbClr val="1F2328"/>
                    </a:solidFill>
                    <a:effectLst/>
                    <a:latin typeface="Century Gothic" panose="020B0502020202020204" pitchFamily="34" charset="0"/>
                    <a:ea typeface="Segoe UI" panose="020B0502040204020203" pitchFamily="34" charset="0"/>
                  </a:rPr>
                  <a:t>Гравитационные потери:  </a:t>
                </a:r>
                <a14:m>
                  <m:oMath xmlns:m="http://schemas.openxmlformats.org/officeDocument/2006/math">
                    <m:r>
                      <a:rPr lang="ru-RU" sz="360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ru-R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ru-RU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ru-RU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ru-RU" sz="36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DE85A-CDEF-B9FE-D828-C43C68FA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9013572"/>
                <a:ext cx="12268200" cy="837986"/>
              </a:xfrm>
              <a:prstGeom prst="rect">
                <a:avLst/>
              </a:prstGeom>
              <a:blipFill>
                <a:blip r:embed="rId8"/>
                <a:stretch>
                  <a:fillRect l="-1044" b="-65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68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537D6B4F-FC06-35AE-DD5F-845F262D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99" t="26319" r="2449" b="4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25842" y="3654994"/>
            <a:ext cx="2740713" cy="4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 u="none" spc="58" dirty="0">
                <a:solidFill>
                  <a:srgbClr val="000000"/>
                </a:solidFill>
                <a:latin typeface="Lato Hairline Bold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89E787-23D0-EDD8-8CAB-78B4215DD1C0}"/>
                  </a:ext>
                </a:extLst>
              </p:cNvPr>
              <p:cNvSpPr txBox="1"/>
              <p:nvPr/>
            </p:nvSpPr>
            <p:spPr>
              <a:xfrm>
                <a:off x="393700" y="147290"/>
                <a:ext cx="5334000" cy="5681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ru-RU" sz="2800" dirty="0">
                    <a:effectLst/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Выведем формулу первой космической скорости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цс 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тяж</m:t>
                          </m:r>
                        </m:sub>
                      </m:sSub>
                    </m:oMath>
                  </m:oMathPara>
                </a14:m>
                <a:endParaRPr lang="ru-RU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</m:t>
                      </m:r>
                      <m:f>
                        <m:f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89E787-23D0-EDD8-8CAB-78B4215DD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147290"/>
                <a:ext cx="5334000" cy="5681363"/>
              </a:xfrm>
              <a:prstGeom prst="rect">
                <a:avLst/>
              </a:prstGeom>
              <a:blipFill>
                <a:blip r:embed="rId4"/>
                <a:stretch>
                  <a:fillRect l="-2400" r="-2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6AAB7-8417-0B10-B4D6-93256DE5CF25}"/>
                  </a:ext>
                </a:extLst>
              </p:cNvPr>
              <p:cNvSpPr txBox="1"/>
              <p:nvPr/>
            </p:nvSpPr>
            <p:spPr>
              <a:xfrm>
                <a:off x="432445" y="5462600"/>
                <a:ext cx="7898110" cy="4689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620" indent="7620" algn="just">
                  <a:lnSpc>
                    <a:spcPct val="150000"/>
                  </a:lnSpc>
                  <a:buNone/>
                </a:pPr>
                <a:r>
                  <a:rPr lang="ru-RU" sz="2800" dirty="0">
                    <a:effectLst/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Формула второй космическо</a:t>
                </a:r>
                <a:r>
                  <a:rPr lang="ru-RU" sz="2800" dirty="0"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й скорости через полную механическую энергию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620" indent="762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</m:t>
                      </m:r>
                      <m:f>
                        <m:f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𝑀𝑚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620" indent="7620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ra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ru-RU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86AAB7-8417-0B10-B4D6-93256DE5C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45" y="5462600"/>
                <a:ext cx="7898110" cy="4689810"/>
              </a:xfrm>
              <a:prstGeom prst="rect">
                <a:avLst/>
              </a:prstGeom>
              <a:blipFill>
                <a:blip r:embed="rId5"/>
                <a:stretch>
                  <a:fillRect l="-1543" r="-1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F6F7A2F-3A6E-B17D-C5C7-D1A2BF9F83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34400" y="2546221"/>
            <a:ext cx="9176073" cy="5579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F4A7B2-F7E6-7F48-6CCC-AA69C973946B}"/>
              </a:ext>
            </a:extLst>
          </p:cNvPr>
          <p:cNvSpPr txBox="1"/>
          <p:nvPr/>
        </p:nvSpPr>
        <p:spPr>
          <a:xfrm>
            <a:off x="11201400" y="1714500"/>
            <a:ext cx="4278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ea typeface="Segoe UI Emoji" panose="020B0502040204020203" pitchFamily="34" charset="0"/>
              </a:rPr>
              <a:t>Движение в космосе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71862" r="29312" b="-281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525842" y="3268038"/>
            <a:ext cx="5636138" cy="3420808"/>
            <a:chOff x="0" y="-180975"/>
            <a:chExt cx="7514850" cy="4561078"/>
          </a:xfrm>
        </p:grpSpPr>
        <p:sp>
          <p:nvSpPr>
            <p:cNvPr id="9" name="TextBox 9"/>
            <p:cNvSpPr txBox="1"/>
            <p:nvPr/>
          </p:nvSpPr>
          <p:spPr>
            <a:xfrm>
              <a:off x="0" y="-180975"/>
              <a:ext cx="6740506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endParaRPr lang="en-US" sz="6000" u="none" spc="89" dirty="0">
                <a:solidFill>
                  <a:srgbClr val="000000"/>
                </a:solidFill>
                <a:latin typeface="Hatton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48190"/>
              <a:ext cx="7514850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F1460F-D0D8-2257-CC37-0B8E5BCE37A8}"/>
              </a:ext>
            </a:extLst>
          </p:cNvPr>
          <p:cNvSpPr txBox="1"/>
          <p:nvPr/>
        </p:nvSpPr>
        <p:spPr>
          <a:xfrm>
            <a:off x="352273" y="803429"/>
            <a:ext cx="798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Century Gothic" panose="020B0502020202020204" pitchFamily="34" charset="0"/>
                <a:ea typeface="Segoe UI Emoji" panose="020B0502040204020203" pitchFamily="34" charset="0"/>
              </a:rPr>
              <a:t>Первый и второй законы Кеплера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5E18E9-B2D4-CDBA-5184-8B2CE58B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51932" y="2628900"/>
            <a:ext cx="10636068" cy="5979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EBC3FE-D97E-3B3D-9F65-CF3189CE3546}"/>
              </a:ext>
            </a:extLst>
          </p:cNvPr>
          <p:cNvSpPr txBox="1"/>
          <p:nvPr/>
        </p:nvSpPr>
        <p:spPr>
          <a:xfrm>
            <a:off x="352273" y="1907644"/>
            <a:ext cx="7039127" cy="777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" indent="434340" algn="just">
              <a:lnSpc>
                <a:spcPct val="150000"/>
              </a:lnSpc>
              <a:buNone/>
            </a:pPr>
            <a:r>
              <a:rPr lang="ru-RU" sz="2800" dirty="0">
                <a:effectLst/>
                <a:latin typeface="Sitka Small" pitchFamily="2" charset="0"/>
                <a:ea typeface="Segoe UI Emoji" panose="020B0502040204020203" pitchFamily="34" charset="0"/>
                <a:cs typeface="Times New Roman" panose="02020603050405020304" pitchFamily="18" charset="0"/>
              </a:rPr>
              <a:t>Станция вокруг Земли двигается по эллиптической орбите по первому закону Кеплера. Земля находится в одном из двух фокусов эллипса.</a:t>
            </a:r>
          </a:p>
          <a:p>
            <a:pPr marL="7620" indent="762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2800" dirty="0">
                <a:effectLst/>
                <a:latin typeface="Sitka Small" pitchFamily="2" charset="0"/>
                <a:ea typeface="Segoe UI Emoji" panose="020B0502040204020203" pitchFamily="34" charset="0"/>
                <a:cs typeface="Times New Roman" panose="02020603050405020304" pitchFamily="18" charset="0"/>
              </a:rPr>
              <a:t>Второй закон Кеплера (закон площадей) применительно к движению станции и Земли гласит, что радиус-вектор из центра Земли к летящей ракете описывает за равные промежутки времени равные площади.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94154" r="29312" b="-50404"/>
          <a:stretch>
            <a:fillRect/>
          </a:stretch>
        </p:blipFill>
        <p:spPr>
          <a:xfrm>
            <a:off x="-25400" y="0"/>
            <a:ext cx="18288000" cy="1028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9BD944-3C8A-FFA7-03EC-99AC51DCBF3D}"/>
              </a:ext>
            </a:extLst>
          </p:cNvPr>
          <p:cNvSpPr txBox="1"/>
          <p:nvPr/>
        </p:nvSpPr>
        <p:spPr>
          <a:xfrm>
            <a:off x="457200" y="278996"/>
            <a:ext cx="91440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Гравитационный маневр.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1BAC75-2CA2-876A-0196-88E4AC8F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400" y="2337000"/>
            <a:ext cx="7289800" cy="67763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5C74F5-5147-0175-C06A-BEFBF6C4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019300"/>
            <a:ext cx="6553200" cy="39533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85588-5324-98D5-D238-97B0CB669D8F}"/>
                  </a:ext>
                </a:extLst>
              </p:cNvPr>
              <p:cNvSpPr txBox="1"/>
              <p:nvPr/>
            </p:nvSpPr>
            <p:spPr>
              <a:xfrm>
                <a:off x="6477000" y="6697926"/>
                <a:ext cx="11277600" cy="2504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Century Gothic" panose="020B0502020202020204" pitchFamily="34" charset="0"/>
                  </a:rPr>
                  <a:t>Приращение скорости </a:t>
                </a:r>
                <a:r>
                  <a:rPr lang="en-US" sz="2800" dirty="0">
                    <a:latin typeface="Century Gothic" panose="020B0502020202020204" pitchFamily="34" charset="0"/>
                  </a:rPr>
                  <a:t>ΔV</a:t>
                </a:r>
                <a:r>
                  <a:rPr lang="ru-RU" sz="2800" dirty="0">
                    <a:latin typeface="Century Gothic" panose="020B0502020202020204" pitchFamily="34" charset="0"/>
                  </a:rPr>
                  <a:t> можно найти с помощью теоремы косинусов</a:t>
                </a:r>
                <a:r>
                  <a:rPr lang="ru-RU" sz="2800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/>
                        <m:t>𝛥</m:t>
                      </m:r>
                      <m:r>
                        <a:rPr lang="en-US" sz="2800" i="1"/>
                        <m:t>𝑣</m:t>
                      </m:r>
                      <m:r>
                        <a:rPr lang="ru-RU" sz="2800" i="1"/>
                        <m:t>= </m:t>
                      </m:r>
                      <m:rad>
                        <m:radPr>
                          <m:degHide m:val="on"/>
                          <m:ctrlPr>
                            <a:rPr lang="ru-RU" sz="2800" i="1"/>
                          </m:ctrlPr>
                        </m:radPr>
                        <m:deg/>
                        <m:e>
                          <m:r>
                            <a:rPr lang="ru-RU" sz="2800" i="1"/>
                            <m:t>2</m:t>
                          </m:r>
                          <m:sSubSup>
                            <m:sSubSupPr>
                              <m:ctrlPr>
                                <a:rPr lang="ru-RU" sz="2800" i="1"/>
                              </m:ctrlPr>
                            </m:sSubSupPr>
                            <m:e>
                              <m:r>
                                <a:rPr lang="en-US" sz="2800" i="1"/>
                                <m:t>𝑣</m:t>
                              </m:r>
                            </m:e>
                            <m:sub>
                              <m:r>
                                <a:rPr lang="ru-RU" sz="2800" i="1"/>
                                <m:t>отн</m:t>
                              </m:r>
                            </m:sub>
                            <m:sup>
                              <m:r>
                                <a:rPr lang="ru-RU" sz="2800" i="1"/>
                                <m:t>2</m:t>
                              </m:r>
                            </m:sup>
                          </m:sSubSup>
                          <m:r>
                            <a:rPr lang="ru-RU" sz="2800" i="1"/>
                            <m:t> − 2</m:t>
                          </m:r>
                          <m:sSubSup>
                            <m:sSubSupPr>
                              <m:ctrlPr>
                                <a:rPr lang="ru-RU" sz="2800" i="1"/>
                              </m:ctrlPr>
                            </m:sSubSupPr>
                            <m:e>
                              <m:r>
                                <a:rPr lang="en-US" sz="2800" i="1"/>
                                <m:t>𝑣</m:t>
                              </m:r>
                            </m:e>
                            <m:sub>
                              <m:r>
                                <a:rPr lang="ru-RU" sz="2800" i="1"/>
                                <m:t>отн</m:t>
                              </m:r>
                            </m:sub>
                            <m:sup>
                              <m:r>
                                <a:rPr lang="ru-RU" sz="2800" i="1"/>
                                <m:t>2</m:t>
                              </m:r>
                            </m:sup>
                          </m:sSubSup>
                          <m:r>
                            <a:rPr lang="ru-RU" sz="2800" i="1"/>
                            <m:t>∗</m:t>
                          </m:r>
                          <m:r>
                            <a:rPr lang="en-US" sz="2800" i="1"/>
                            <m:t>𝑐𝑜𝑠</m:t>
                          </m:r>
                          <m:r>
                            <a:rPr lang="en-US" sz="2800" i="1"/>
                            <m:t>𝛩</m:t>
                          </m:r>
                        </m:e>
                      </m:rad>
                      <m:r>
                        <a:rPr lang="ru-RU" sz="2800"/>
                        <m:t>= </m:t>
                      </m:r>
                      <m:sSub>
                        <m:sSubPr>
                          <m:ctrlPr>
                            <a:rPr lang="ru-RU" sz="2800" i="1"/>
                          </m:ctrlPr>
                        </m:sSubPr>
                        <m:e>
                          <m:r>
                            <a:rPr lang="en-US" sz="2800" i="1"/>
                            <m:t>𝑣</m:t>
                          </m:r>
                        </m:e>
                        <m:sub>
                          <m:r>
                            <a:rPr lang="ru-RU" sz="2800" i="1"/>
                            <m:t>отн</m:t>
                          </m:r>
                        </m:sub>
                      </m:sSub>
                      <m:r>
                        <a:rPr lang="en-US" sz="2800" i="1"/>
                        <m:t>∗ </m:t>
                      </m:r>
                      <m:rad>
                        <m:radPr>
                          <m:degHide m:val="on"/>
                          <m:ctrlPr>
                            <a:rPr lang="ru-RU" sz="2800" i="1"/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ru-RU" sz="2800" i="1"/>
                              </m:ctrlPr>
                            </m:dPr>
                            <m:e>
                              <m:r>
                                <a:rPr lang="ru-RU" sz="2800" i="1"/>
                                <m:t>4∗</m:t>
                              </m:r>
                              <m:f>
                                <m:fPr>
                                  <m:ctrlPr>
                                    <a:rPr lang="ru-RU" sz="2800" i="1"/>
                                  </m:ctrlPr>
                                </m:fPr>
                                <m:num>
                                  <m:r>
                                    <a:rPr lang="ru-RU" sz="2800" i="1"/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/>
                                    <m:t>cos</m:t>
                                  </m:r>
                                  <m:r>
                                    <a:rPr lang="en-US" sz="2800" i="1"/>
                                    <m:t>𝛩</m:t>
                                  </m:r>
                                </m:num>
                                <m:den>
                                  <m:r>
                                    <a:rPr lang="ru-RU" sz="2800" i="1"/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ru-RU" sz="2800" i="1"/>
                        <m:t>=2</m:t>
                      </m:r>
                      <m:sSub>
                        <m:sSubPr>
                          <m:ctrlPr>
                            <a:rPr lang="ru-RU" sz="2800" i="1"/>
                          </m:ctrlPr>
                        </m:sSubPr>
                        <m:e>
                          <m:r>
                            <a:rPr lang="en-US" sz="2800" i="1"/>
                            <m:t>𝑣</m:t>
                          </m:r>
                        </m:e>
                        <m:sub>
                          <m:r>
                            <a:rPr lang="ru-RU" sz="2800" i="1"/>
                            <m:t>отн</m:t>
                          </m:r>
                        </m:sub>
                      </m:sSub>
                      <m:r>
                        <a:rPr lang="en-US" sz="2800" i="1"/>
                        <m:t>∗</m:t>
                      </m:r>
                      <m:r>
                        <a:rPr lang="ru-RU" sz="2800" i="1"/>
                        <m:t>𝑠</m:t>
                      </m:r>
                      <m:r>
                        <a:rPr lang="en-US" sz="2800" i="1"/>
                        <m:t>𝑖𝑛</m:t>
                      </m:r>
                      <m:f>
                        <m:fPr>
                          <m:ctrlPr>
                            <a:rPr lang="ru-RU" sz="2800" i="1"/>
                          </m:ctrlPr>
                        </m:fPr>
                        <m:num>
                          <m:r>
                            <a:rPr lang="en-US" sz="2800" i="1"/>
                            <m:t>𝛩</m:t>
                          </m:r>
                        </m:num>
                        <m:den>
                          <m:r>
                            <a:rPr lang="en-US" sz="2800" i="1"/>
                            <m:t>2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85588-5324-98D5-D238-97B0CB66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6697926"/>
                <a:ext cx="11277600" cy="2504147"/>
              </a:xfrm>
              <a:prstGeom prst="rect">
                <a:avLst/>
              </a:prstGeom>
              <a:blipFill>
                <a:blip r:embed="rId5"/>
                <a:stretch>
                  <a:fillRect l="-1135" t="-26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704</Words>
  <Application>Microsoft Office PowerPoint</Application>
  <PresentationFormat>Произвольный</PresentationFormat>
  <Paragraphs>80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Calibri</vt:lpstr>
      <vt:lpstr>Lato</vt:lpstr>
      <vt:lpstr>Arial</vt:lpstr>
      <vt:lpstr>Segoe UI Emoji</vt:lpstr>
      <vt:lpstr>Times New Roman</vt:lpstr>
      <vt:lpstr>Century Gothic</vt:lpstr>
      <vt:lpstr>Hatton Bold</vt:lpstr>
      <vt:lpstr>Sitka Small</vt:lpstr>
      <vt:lpstr>Cambria Math</vt:lpstr>
      <vt:lpstr>Lato Hairline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Animated App Pitch Deck Blue and Yellow Illustrative Modern Business Presentation</dc:title>
  <cp:lastModifiedBy>Пользователь</cp:lastModifiedBy>
  <cp:revision>5</cp:revision>
  <dcterms:created xsi:type="dcterms:W3CDTF">2006-08-16T00:00:00Z</dcterms:created>
  <dcterms:modified xsi:type="dcterms:W3CDTF">2025-12-18T00:00:34Z</dcterms:modified>
  <dc:identifier>DAFcbDwVOhQ</dc:identifier>
</cp:coreProperties>
</file>